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8" r:id="rId2"/>
    <p:sldId id="259" r:id="rId3"/>
    <p:sldId id="270" r:id="rId4"/>
    <p:sldId id="269" r:id="rId5"/>
    <p:sldId id="271" r:id="rId6"/>
    <p:sldId id="272" r:id="rId7"/>
    <p:sldId id="273" r:id="rId8"/>
    <p:sldId id="267" r:id="rId9"/>
    <p:sldId id="274" r:id="rId10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msley Chris (Energy Markets and Networks)" initials="C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CCECFF"/>
    <a:srgbClr val="385D8A"/>
    <a:srgbClr val="007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18" autoAdjust="0"/>
    <p:restoredTop sz="94660"/>
  </p:normalViewPr>
  <p:slideViewPr>
    <p:cSldViewPr>
      <p:cViewPr>
        <p:scale>
          <a:sx n="80" d="100"/>
          <a:sy n="80" d="100"/>
        </p:scale>
        <p:origin x="-1782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9EB8E-9A0A-4407-9A9B-1771AC62398E}" type="datetimeFigureOut">
              <a:rPr lang="en-GB" smtClean="0"/>
              <a:t>07/08/2013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8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C8ADB-E3FC-434F-83E2-B10ADCC669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530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E3D0-C082-48EC-897C-DE2420D7AA92}" type="datetimeFigureOut">
              <a:rPr lang="en-GB" smtClean="0"/>
              <a:t>07/08/2013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5BC74-9825-4059-A28D-A06499D9E8D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390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front com"/>
          <p:cNvPicPr>
            <a:picLocks noChangeAspect="1" noChangeArrowheads="1"/>
          </p:cNvPicPr>
          <p:nvPr userDrawn="1"/>
        </p:nvPicPr>
        <p:blipFill>
          <a:blip r:embed="rId2" cstate="print"/>
          <a:srcRect l="8195" t="20126" r="7840" b="7307"/>
          <a:stretch>
            <a:fillRect/>
          </a:stretch>
        </p:blipFill>
        <p:spPr bwMode="auto">
          <a:xfrm>
            <a:off x="0" y="1268760"/>
            <a:ext cx="9144000" cy="558765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144145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357563"/>
            <a:ext cx="7775575" cy="122396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050" name="Picture 2" descr="DECC_CYAN_A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116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58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688" y="142875"/>
            <a:ext cx="1871662" cy="587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42875"/>
            <a:ext cx="5464175" cy="587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9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 userDrawn="1">
            <p:ph type="body" idx="1"/>
          </p:nvPr>
        </p:nvSpPr>
        <p:spPr>
          <a:xfrm>
            <a:off x="900113" y="1844675"/>
            <a:ext cx="6616700" cy="4032250"/>
          </a:xfrm>
          <a:solidFill>
            <a:schemeClr val="bg1"/>
          </a:solidFill>
        </p:spPr>
        <p:txBody>
          <a:bodyPr/>
          <a:lstStyle/>
          <a:p>
            <a:pPr marL="0" lvl="0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Click to edit Master text styles</a:t>
            </a:r>
          </a:p>
          <a:p>
            <a:pPr marL="0" lvl="1" indent="0">
              <a:buFontTx/>
              <a:buNone/>
            </a:pPr>
            <a:r>
              <a:rPr lang="en-US" sz="3600" smtClean="0">
                <a:solidFill>
                  <a:srgbClr val="00AEEF"/>
                </a:solidFill>
              </a:rPr>
              <a:t>Second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900113" y="171450"/>
            <a:ext cx="5400675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23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068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89138"/>
            <a:ext cx="36671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989138"/>
            <a:ext cx="36687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558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81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6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56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324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36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ront com"/>
          <p:cNvPicPr>
            <a:picLocks noChangeAspect="1" noChangeArrowheads="1"/>
          </p:cNvPicPr>
          <p:nvPr/>
        </p:nvPicPr>
        <p:blipFill>
          <a:blip r:embed="rId13" cstate="print"/>
          <a:srcRect l="8195" t="20126" r="7840" b="77693"/>
          <a:stretch>
            <a:fillRect/>
          </a:stretch>
        </p:blipFill>
        <p:spPr bwMode="auto">
          <a:xfrm>
            <a:off x="0" y="1268760"/>
            <a:ext cx="9144000" cy="16792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2875"/>
            <a:ext cx="54006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89138"/>
            <a:ext cx="74882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" name="Picture 2" descr="DECC_CYAN_A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52320" y="188640"/>
            <a:ext cx="1485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10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7B7979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700">
          <a:solidFill>
            <a:srgbClr val="7B797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rgbClr val="7B797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rgbClr val="7B797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eniceconsulting.co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Collaborative Development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7775575" cy="1223962"/>
          </a:xfrm>
        </p:spPr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Capacity Market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rogramme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4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320" y="1700807"/>
            <a:ext cx="824511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Participation –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Collaborate with companies/investors on the practicalities of the operation of the Capacity Market so as to enable participation when the market opens.  This means:</a:t>
            </a:r>
          </a:p>
          <a:p>
            <a:pPr marL="285750" indent="-285750">
              <a:buFontTx/>
              <a:buChar char="-"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Communication of the requirements of the Capacity Market (e.g. how can a bidder become pre-qualified; how to submit bids at auction; how to perform on the Capacity Market specification; how to settle money);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Ensure that interfaces are understood, practical and workable;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Bring precision to the definition of interfaces; and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Enable companies/investors to prepare for participation (institute internal Business Readiness Programmes).</a:t>
            </a:r>
          </a:p>
          <a:p>
            <a:pPr marL="285750" indent="-285750">
              <a:buFontTx/>
              <a:buChar char="-"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Reach Agreement –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Prepare an Implementation Plan which enjoys a high degree of industry support by end of 2013.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Excluded –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Discussion on the policy choices (any policy implications arising out of practicalities will be captured and taken back to DECC Policy Leads).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33265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Programme Objectives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320" y="1556792"/>
            <a:ext cx="82451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b="1" dirty="0" smtClean="0"/>
              <a:t>Inputs DECC  – </a:t>
            </a:r>
            <a:r>
              <a:rPr lang="en-GB" sz="1400" dirty="0" smtClean="0"/>
              <a:t>Forum, Facilitation, Logistics and Secretariat;  </a:t>
            </a:r>
            <a:r>
              <a:rPr lang="en-GB" sz="1400" dirty="0"/>
              <a:t>Draft Process Maps for the Capacity Market </a:t>
            </a:r>
            <a:r>
              <a:rPr lang="en-GB" sz="1400" dirty="0" smtClean="0"/>
              <a:t>Content Experts; enabling Delivery Partners (NG and Elexon representatives) and Ofgem participation.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Inputs Companies/Investors – </a:t>
            </a:r>
            <a:r>
              <a:rPr lang="en-GB" sz="1400" dirty="0" smtClean="0"/>
              <a:t>Representatives who have responsibility </a:t>
            </a:r>
            <a:r>
              <a:rPr lang="en-GB" sz="1400" dirty="0"/>
              <a:t>for their Business Readiness Programmes i.e. whose responsibility it is to ensure that the company/investor will have in place </a:t>
            </a:r>
            <a:r>
              <a:rPr lang="en-GB" sz="1400" dirty="0" smtClean="0"/>
              <a:t>in time the necessary: resources</a:t>
            </a:r>
            <a:r>
              <a:rPr lang="en-GB" sz="1400" dirty="0"/>
              <a:t>, capabilities, skills, policies/procedures/processes, IT Systems, corporate approvals, risk management policies and compliance </a:t>
            </a:r>
            <a:r>
              <a:rPr lang="en-GB" sz="1400" dirty="0" smtClean="0"/>
              <a:t>plans.</a:t>
            </a:r>
          </a:p>
          <a:p>
            <a:pPr marL="285750" indent="-285750">
              <a:buFontTx/>
              <a:buChar char="-"/>
            </a:pPr>
            <a:endParaRPr lang="en-GB" sz="1400" b="1" dirty="0" smtClean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Process</a:t>
            </a:r>
            <a:r>
              <a:rPr lang="en-GB" sz="1400" dirty="0" smtClean="0"/>
              <a:t> – For each Process Map the DECC Content Expert will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By reference to the Process Architecture, contextualise the process under consideration (i.e. exactly what area of activity is under the spotlight and what is its boundary);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Outline the process end-to-end</a:t>
            </a:r>
            <a:r>
              <a:rPr lang="en-GB" sz="1400" dirty="0" smtClean="0"/>
              <a:t>;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Add process quality parameters e.g. the time dimension</a:t>
            </a:r>
            <a:endParaRPr lang="en-GB" sz="1400" dirty="0" smtClean="0"/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Examine each interface</a:t>
            </a:r>
            <a:r>
              <a:rPr lang="en-GB" sz="1400" dirty="0"/>
              <a:t> and </a:t>
            </a:r>
            <a:r>
              <a:rPr lang="en-GB" sz="1400" dirty="0" smtClean="0"/>
              <a:t>collaboratively discuss in </a:t>
            </a:r>
            <a:r>
              <a:rPr lang="en-GB" sz="1400" dirty="0"/>
              <a:t>as much detail as is necessary to elucidate the precise nature of the interactions at each interface point.   </a:t>
            </a:r>
            <a:endParaRPr lang="en-GB" sz="1400" dirty="0" smtClean="0"/>
          </a:p>
          <a:p>
            <a:pPr marL="742950" lvl="1" indent="-285750">
              <a:buFontTx/>
              <a:buChar char="-"/>
            </a:pPr>
            <a:endParaRPr lang="en-GB" sz="1400" dirty="0"/>
          </a:p>
          <a:p>
            <a:pPr marL="1200150" lvl="2" indent="-285750">
              <a:buFontTx/>
              <a:buChar char="-"/>
            </a:pPr>
            <a:r>
              <a:rPr lang="en-GB" sz="1400" dirty="0" smtClean="0"/>
              <a:t>For </a:t>
            </a:r>
            <a:r>
              <a:rPr lang="en-GB" sz="1400" dirty="0"/>
              <a:t>example, what is the information content of an interaction; is it just an action (e.g. a publication and no response needed) or is it an interaction (i.e. I do X and in response you do Y); when does it take place; in what format; by what medium; is sufficient time given to the company/investor to respond; what part of the internal company/investor response process must be understood etc.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Implementation </a:t>
            </a:r>
            <a:r>
              <a:rPr lang="en-GB" sz="1400" b="1" dirty="0" smtClean="0"/>
              <a:t>Plan (The Output) – </a:t>
            </a:r>
            <a:r>
              <a:rPr lang="en-GB" sz="1400" dirty="0" smtClean="0"/>
              <a:t>Updated </a:t>
            </a:r>
            <a:r>
              <a:rPr lang="en-GB" sz="1400" dirty="0" smtClean="0"/>
              <a:t>Process Maps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33265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Programme Method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5320" y="5085184"/>
            <a:ext cx="87491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15320" y="1556792"/>
            <a:ext cx="853314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b="1" dirty="0" smtClean="0"/>
              <a:t>Rigorous Process Mapping Technique – </a:t>
            </a:r>
            <a:r>
              <a:rPr lang="en-GB" sz="1400" dirty="0" smtClean="0"/>
              <a:t>known as </a:t>
            </a:r>
            <a:r>
              <a:rPr lang="en-GB" sz="1400" i="1" dirty="0" smtClean="0"/>
              <a:t>Riva </a:t>
            </a:r>
            <a:r>
              <a:rPr lang="en-GB" sz="1400" dirty="0"/>
              <a:t>(refer to </a:t>
            </a:r>
            <a:r>
              <a:rPr lang="en-GB" sz="1400" dirty="0">
                <a:hlinkClick r:id="rId2"/>
              </a:rPr>
              <a:t>http://www.veniceconsulting.co.uk</a:t>
            </a:r>
            <a:r>
              <a:rPr lang="en-GB" sz="1400" dirty="0" smtClean="0">
                <a:hlinkClick r:id="rId2"/>
              </a:rPr>
              <a:t>/</a:t>
            </a:r>
            <a:r>
              <a:rPr lang="en-GB" sz="1400" dirty="0" smtClean="0"/>
              <a:t>) 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Identify the Essential Business Entities – </a:t>
            </a:r>
            <a:r>
              <a:rPr lang="en-GB" sz="1400" dirty="0"/>
              <a:t> </a:t>
            </a:r>
            <a:r>
              <a:rPr lang="en-GB" sz="1400" dirty="0" smtClean="0"/>
              <a:t>DECC, NG, Ofgem, Elexon with external consultant workshops to identify the ‘objects’ which characterise the essence of the Capacity Market i.e. we ‘deal’ with all these objects.</a:t>
            </a:r>
          </a:p>
          <a:p>
            <a:pPr marL="285750" indent="-285750">
              <a:buFontTx/>
              <a:buChar char="-"/>
            </a:pPr>
            <a:endParaRPr lang="en-GB" sz="1400" b="1" dirty="0" smtClean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Unit of Work Diagram – </a:t>
            </a:r>
            <a:r>
              <a:rPr lang="en-GB" sz="1400" dirty="0" smtClean="0"/>
              <a:t>We identified which of the Essential Business Entities had lifetimes we are or interest to us and therefore imply work for us: these we called Units-of-Work.  We further examined their dynamic relationships between Units-of-Work e.g. an Auction would generate many Capacity Obligations.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Process Architecture Diagram – </a:t>
            </a:r>
            <a:r>
              <a:rPr lang="en-GB" sz="1400" dirty="0" smtClean="0"/>
              <a:t>From the Unit-of-Work Diagram we created a Process Architecture Diagram by considering each of 3 generic types of process and iterating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Case Process Management 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Case Management Process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Case Strategy Process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b="1" dirty="0" smtClean="0"/>
              <a:t>Mapping Processes of Interest – </a:t>
            </a:r>
            <a:r>
              <a:rPr lang="en-GB" sz="1400" dirty="0" smtClean="0"/>
              <a:t>Further DECC, NG, Ofgem and Elexon workshopping to model the processes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33265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Organising the Collaborative Content 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5608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Essential Business Entities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Set of Objects which Characterise the Essence of the Capacity Market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964488" cy="506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8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9915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Units-of-Work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Essential Business Entities which have ‘lifetimes’ of interest and imply work for us in the Capacity Market; shows Dynamic Relationships 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49" y="1700808"/>
            <a:ext cx="849630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1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99150"/>
            <a:ext cx="75608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Architecture Diagram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Processes of Interest to Be Modelled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61" y="1484784"/>
            <a:ext cx="9022039" cy="5145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331640" y="2204864"/>
            <a:ext cx="122413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331758" y="4057675"/>
            <a:ext cx="122413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943826" y="4797152"/>
            <a:ext cx="122413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320367" y="3463547"/>
            <a:ext cx="122413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7309104" y="5864061"/>
            <a:ext cx="718479" cy="252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275655" y="6237312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Processes 13/14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 August</a:t>
            </a:r>
            <a:endParaRPr lang="en-GB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86561" y="5752564"/>
            <a:ext cx="48965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800" b="1" dirty="0"/>
              <a:t>'requests' </a:t>
            </a:r>
            <a:r>
              <a:rPr lang="en-GB" sz="800" b="1" dirty="0" smtClean="0"/>
              <a:t> - </a:t>
            </a:r>
            <a:r>
              <a:rPr lang="en-GB" sz="800" dirty="0" smtClean="0"/>
              <a:t>when </a:t>
            </a:r>
            <a:r>
              <a:rPr lang="en-GB" sz="800" dirty="0"/>
              <a:t>a process wants a </a:t>
            </a:r>
            <a:r>
              <a:rPr lang="en-GB" sz="800" b="1" dirty="0"/>
              <a:t>case</a:t>
            </a:r>
            <a:r>
              <a:rPr lang="en-GB" sz="800" dirty="0"/>
              <a:t> of another unit of work to be started: it makes a request to the appropriate case management process.  </a:t>
            </a:r>
          </a:p>
          <a:p>
            <a:pPr lvl="0"/>
            <a:r>
              <a:rPr lang="en-GB" sz="800" b="1" dirty="0"/>
              <a:t>'activates'</a:t>
            </a:r>
            <a:r>
              <a:rPr lang="en-GB" sz="800" dirty="0"/>
              <a:t> or 'starts' relationship, when one process starts another case process to work on a case of a unit of work. For example, 'Handle a Pre-qualification' sometimes requires a Bid Bond and so it starts 'Handle a Bid Bond' to do that for </a:t>
            </a:r>
            <a:r>
              <a:rPr lang="en-GB" sz="800" dirty="0" smtClean="0"/>
              <a:t>it</a:t>
            </a:r>
            <a:r>
              <a:rPr lang="en-GB" sz="800" dirty="0"/>
              <a:t> </a:t>
            </a:r>
          </a:p>
          <a:p>
            <a:pPr lvl="0"/>
            <a:r>
              <a:rPr lang="en-GB" sz="800" b="1" dirty="0"/>
              <a:t>'delivers' </a:t>
            </a:r>
            <a:r>
              <a:rPr lang="en-GB" sz="800" dirty="0"/>
              <a:t>relationship, when a case process provides the results of its work to the process that requested it. For example, once 'Handle a Bid Bond' has completed its work it reports back to the instance of 'Handle a Pre-qualification' that made the request.</a:t>
            </a:r>
          </a:p>
          <a:p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544522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/>
              <a:t>Annotation</a:t>
            </a:r>
            <a:endParaRPr lang="en-GB" sz="1200" b="1" u="sng" dirty="0"/>
          </a:p>
        </p:txBody>
      </p:sp>
    </p:spTree>
    <p:extLst>
      <p:ext uri="{BB962C8B-B14F-4D97-AF65-F5344CB8AC3E}">
        <p14:creationId xmlns:p14="http://schemas.microsoft.com/office/powerpoint/2010/main" val="39662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7632848" cy="560555"/>
          </a:xfrm>
        </p:spPr>
        <p:txBody>
          <a:bodyPr>
            <a:normAutofit/>
          </a:bodyPr>
          <a:lstStyle/>
          <a:p>
            <a:r>
              <a:rPr lang="en-GB" sz="2300" b="1" dirty="0" smtClean="0">
                <a:solidFill>
                  <a:srgbClr val="0070C0"/>
                </a:solidFill>
                <a:latin typeface="+mn-lt"/>
              </a:rPr>
              <a:t>Capacity Market workshops – programme overview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9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00675" cy="504825"/>
          </a:xfrm>
        </p:spPr>
        <p:txBody>
          <a:bodyPr/>
          <a:lstStyle/>
          <a:p>
            <a:r>
              <a:rPr lang="en-GB" dirty="0" smtClean="0"/>
              <a:t>Capacity Market Timeline</a:t>
            </a:r>
            <a:endParaRPr lang="en-GB" dirty="0"/>
          </a:p>
        </p:txBody>
      </p:sp>
      <p:graphicFrame>
        <p:nvGraphicFramePr>
          <p:cNvPr id="124" name="Object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140939"/>
              </p:ext>
            </p:extLst>
          </p:nvPr>
        </p:nvGraphicFramePr>
        <p:xfrm>
          <a:off x="107504" y="1241376"/>
          <a:ext cx="8928992" cy="561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Worksheet" r:id="rId3" imgW="28946569" imgH="15906646" progId="Excel.Sheet.12">
                  <p:embed/>
                </p:oleObj>
              </mc:Choice>
              <mc:Fallback>
                <p:oleObj name="Worksheet" r:id="rId3" imgW="28946569" imgH="1590664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1241376"/>
                        <a:ext cx="8928992" cy="561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1365974"/>
      </p:ext>
    </p:extLst>
  </p:cSld>
  <p:clrMapOvr>
    <a:masterClrMapping/>
  </p:clrMapOvr>
</p:sld>
</file>

<file path=ppt/theme/theme1.xml><?xml version="1.0" encoding="utf-8"?>
<a:theme xmlns:a="http://schemas.openxmlformats.org/drawingml/2006/main" name="decc_ppt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2990</TotalTime>
  <Words>577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decc_ppt_template</vt:lpstr>
      <vt:lpstr>Worksheet</vt:lpstr>
      <vt:lpstr>Collaborative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Capacity Market workshops – programme overview</vt:lpstr>
      <vt:lpstr>Capacity Market Timeline</vt:lpstr>
    </vt:vector>
  </TitlesOfParts>
  <Company>DECC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Clark Stephen (Energy Markets &amp; Networks)</dc:creator>
  <cp:lastModifiedBy>McNamara Fergal (Energy Markets and Networks)</cp:lastModifiedBy>
  <cp:revision>150</cp:revision>
  <cp:lastPrinted>2013-06-26T07:19:31Z</cp:lastPrinted>
  <dcterms:created xsi:type="dcterms:W3CDTF">2013-02-20T10:58:30Z</dcterms:created>
  <dcterms:modified xsi:type="dcterms:W3CDTF">2013-08-07T15:16:21Z</dcterms:modified>
</cp:coreProperties>
</file>